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Proxima Nova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roximaNova-bold.fntdata"/><Relationship Id="rId21" Type="http://schemas.openxmlformats.org/officeDocument/2006/relationships/slide" Target="slides/slide16.xml"/><Relationship Id="rId65" Type="http://schemas.openxmlformats.org/officeDocument/2006/relationships/font" Target="fonts/ProximaNova-regular.fntdata"/><Relationship Id="rId24" Type="http://schemas.openxmlformats.org/officeDocument/2006/relationships/slide" Target="slides/slide19.xml"/><Relationship Id="rId68" Type="http://schemas.openxmlformats.org/officeDocument/2006/relationships/font" Target="fonts/ProximaNova-boldItalic.fntdata"/><Relationship Id="rId23" Type="http://schemas.openxmlformats.org/officeDocument/2006/relationships/slide" Target="slides/slide18.xml"/><Relationship Id="rId67" Type="http://schemas.openxmlformats.org/officeDocument/2006/relationships/font" Target="fonts/ProximaNova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resources.mpi-inf.mpg.de/yago-naga/yago/publications/aij.pdf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elivery.acm.org/10.1145/1970000/1963296/p229-hoffart.pdf?ip=130.132.173.38&amp;id=1963296&amp;acc=ACTIVE%20SERVICE&amp;key=AA86BE8B6928DDC7%2E25D92BB326E6095D%2E4D4702B0C3E38B35%2E4D4702B0C3E38B35&amp;__acm__=1541717006_6bc1f2f60352a2ee1dfccb9cec3e8354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b89b0c0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b89b0c0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use regex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6bf4072f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6bf4072f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http://resources.mpi-inf.mpg.de/yago-naga/yago/publications/aij.pdf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6bf4072f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6bf4072f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http://delivery.acm.org/10.1145/1970000/1963296/p229-hoffart.pdf?ip=130.132.173.38&amp;id=1963296&amp;acc=ACTIVE%20SERVICE&amp;key=AA86BE8B6928DDC7%2E25D92BB326E6095D%2E4D4702B0C3E38B35%2E4D4702B0C3E38B35&amp;__acm__=1541717006_6bc1f2f60352a2ee1dfccb9cec3e8354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7d892d4f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7d892d4f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6b89b0c0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6b89b0c0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b9c9e51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b9c9e51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6b9c9e51d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6b9c9e51d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6bc13445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6bc1344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6b9c9e51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6b9c9e51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6b9c9e51d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6b9c9e51d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69dfaa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69dfaa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7e09893f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7e09893f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6bc1344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6bc1344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6bf4072f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6bf4072f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6bf4072f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6bf4072f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https://theglobalscientist.com/2014/05/07/nell-a-machine-that-continuously-reads-learns-and-thinks-by-itself/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6b9c9e5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6b9c9e5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6bf4072f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6bf4072f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https://www.researchgate.net/figure/The-Biologic-Function-sub-tree-in-the-UMLS-Semantic-Network_fig1_51404013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6b9c9e51d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6b9c9e51d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7d69d347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7d69d347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6bc13445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6bc13445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6bc13445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6bc13445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6bf4072f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6bf4072f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6bc13445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6bc13445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6b9c9e51d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6b9c9e51d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too many relational paths in KG → limit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is each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6bf4072f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6bf4072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7e09893f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7e09893f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6bf4072f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6bf4072f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6bf4072f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6bf4072f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6bf4072f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6bf4072f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6bf4072f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6bf4072f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http://pyvandenbussche.info/2017/translating-embeddings-transe/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6bf4072f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6bf4072f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6bf4072f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6bf4072f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t/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7d892d4f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7d892d4f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6bf4072f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6bf4072f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6bf4072f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6bf4072f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6bf4072fd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6bf4072f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6bf4072f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6bf4072f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TransE [Bordes et al., 2013] learns the entity and relation embeddings to satisfy r ⇡ t h when (h, r, t) holds.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6bf4072f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6bf4072f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6bf4072f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6bf4072f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6bf4072f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6bf4072f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7ecbe20e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7ecbe20e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6bf4072f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6bf4072f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6bf4072f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6bf4072f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56cd0a4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56cd0a4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6bc13445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6bc13445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6bf4072f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6bf4072f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6bf4072f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6bf4072f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6bf4072f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6bf4072f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6bf4072f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6bf4072f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7e09893f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7e09893f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7e09893f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7e09893f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7e09893f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7e09893f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6bf4072f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6bf4072f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6bf4072f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6bf4072f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d69d347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7d69d347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6bf4072f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6bf4072f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was created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56cd0a4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56cd0a4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56cd0a4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56cd0a4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0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oWdKA1zuNeGpURKMB_D_xsTU3Fe0N1w8/view" TargetMode="External"/><Relationship Id="rId4" Type="http://schemas.openxmlformats.org/officeDocument/2006/relationships/image" Target="../media/image3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pzk0dyaYxb1n54xEm2LI9txR29rgj91c/view" TargetMode="External"/><Relationship Id="rId4" Type="http://schemas.openxmlformats.org/officeDocument/2006/relationships/image" Target="../media/image2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6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Graphs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Tomoe Mizutani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11/13/2018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875" y="1439388"/>
            <a:ext cx="1042824" cy="6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Text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DBPedia (2007)</a:t>
            </a:r>
            <a:r>
              <a:rPr lang="en">
                <a:solidFill>
                  <a:srgbClr val="000000"/>
                </a:solidFill>
              </a:rPr>
              <a:t>: project that aims to extract structured content from Wikipedia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3 billion triples, 580 million of which extracted from English page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Infobox tables							   Categories </a:t>
            </a:r>
            <a:endParaRPr u="sng">
              <a:solidFill>
                <a:srgbClr val="000000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5" y="2404250"/>
            <a:ext cx="3427733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3675" y="2491675"/>
            <a:ext cx="4174932" cy="248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7118950" y="4870925"/>
            <a:ext cx="7156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https://wiki.dbpedia.org/about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YAGO(2008)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47712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Yet Another Great Ontology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350K entity types, 10M entities, 120M facts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Rich ontology: integrating entities from Wikipedia with classes in WordNet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~100 manually defined relations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Rules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Factual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Implication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Replacement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Temporal and spatial information?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00" y="1152475"/>
            <a:ext cx="3525125" cy="30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5343625" y="4346425"/>
            <a:ext cx="33282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https://www.mpi-inf.mpg.de/departments/databases-and-information-systems/research/yago-naga/yago/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625" y="340452"/>
            <a:ext cx="1311109" cy="67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YAGO2 (2012)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Incorporates temporal and spatial knowledge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Knowing not only that a fact is true, but also when and where it was true.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“Give me all songs that Bruno Mars wrote after Marry You”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SPOTL rather than SPO representation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Temporal Knowledge: Use Wikipedia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Time frame: people, buildings, events → start time and end time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Time point: work of art, literature, etc → start time only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Spatial Knowledge: Use Wikipedia and GeoNames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GeoNames: contain more than 7 million locations, has hierarchical classes for places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Integrate geo-entities from Wikipedia and GeoNames into YAGO2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75" y="1132375"/>
            <a:ext cx="6401138" cy="34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239375" y="3254850"/>
            <a:ext cx="9051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Hoffart, Johannes &amp; M. Suchanek, Fabian &amp; Berberich, Klaus &amp; Lewis-Kelham, Edwin &amp; de Melo, Gerard &amp; Weikum, Gerhard. (2011). YAGO2: Exploring and Querying World Knowledge in Time, Space, Context, and Many Languages. Proceedings of the 20th International Conference Companion on World Wide Web, WWW 2011.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Unstructured Text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Raw text: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00"/>
                </a:solidFill>
              </a:rPr>
              <a:t>Jonathon Watson</a:t>
            </a:r>
            <a:r>
              <a:rPr i="1" lang="en">
                <a:solidFill>
                  <a:srgbClr val="000000"/>
                </a:solidFill>
              </a:rPr>
              <a:t> works at </a:t>
            </a:r>
            <a:r>
              <a:rPr b="1" i="1" lang="en">
                <a:solidFill>
                  <a:srgbClr val="000000"/>
                </a:solidFill>
              </a:rPr>
              <a:t>IBM</a:t>
            </a:r>
            <a:r>
              <a:rPr i="1" lang="en">
                <a:solidFill>
                  <a:srgbClr val="000000"/>
                </a:solidFill>
              </a:rPr>
              <a:t>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			Extraction 					KG construction </a:t>
            </a:r>
            <a:endParaRPr u="sng">
              <a:solidFill>
                <a:srgbClr val="000000"/>
              </a:solidFill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5637675" y="4749475"/>
            <a:ext cx="66003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http://sumitbhatia.net/source/knowledge-graph-tutorial.html</a:t>
            </a:r>
            <a:endParaRPr sz="1000"/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b="29558" l="0" r="0" t="3943"/>
          <a:stretch/>
        </p:blipFill>
        <p:spPr>
          <a:xfrm>
            <a:off x="769775" y="2949571"/>
            <a:ext cx="6600300" cy="150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Extraction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52475"/>
            <a:ext cx="824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Named Entity Recognition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Capture mentions of entities, as well as their type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Similar to POS tagging, but difficult due to inconsistency in labeled 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Hidden Markov Model (HMM), Support Vector Machines (SVM), Conditional Random Fields(CRF), neural methods (Bidirectional LSTM)...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Main Problems: 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Different entities with same name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Different names for same entities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400" y="1898200"/>
            <a:ext cx="5095776" cy="5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Resolution and Linking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137" y="1057900"/>
            <a:ext cx="6617725" cy="3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7299075" y="4788075"/>
            <a:ext cx="2504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https://kgtutorial.github.io/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Extraction: Supervised Method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Take </a:t>
            </a:r>
            <a:r>
              <a:rPr lang="en">
                <a:solidFill>
                  <a:srgbClr val="000000"/>
                </a:solidFill>
              </a:rPr>
              <a:t>the</a:t>
            </a:r>
            <a:r>
              <a:rPr lang="en">
                <a:solidFill>
                  <a:srgbClr val="000000"/>
                </a:solidFill>
              </a:rPr>
              <a:t> entity mentions and predict the relationship between them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Predefined schema, train on sentences with relationship label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Pros</a:t>
            </a:r>
            <a:r>
              <a:rPr lang="en">
                <a:solidFill>
                  <a:srgbClr val="000000"/>
                </a:solidFill>
              </a:rPr>
              <a:t>: High accuracy,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less noise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Cons</a:t>
            </a:r>
            <a:r>
              <a:rPr lang="en">
                <a:solidFill>
                  <a:srgbClr val="000000"/>
                </a:solidFill>
              </a:rPr>
              <a:t>: Expensive to build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</a:rPr>
              <a:t>labeled data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6496225" y="4750750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http://sumitbhatia.net/papers/K</a:t>
            </a:r>
            <a:endParaRPr sz="1000"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025" y="2360975"/>
            <a:ext cx="5970125" cy="21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Extraction: Distantly Supervised Method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152475"/>
            <a:ext cx="8520600" cy="3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Collect examples for relations we want to extract from db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Generate training data of positive examples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Generate negative evidence?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Incompatible relations: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B(x,y) =&gt; not A(x,y)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Pros</a:t>
            </a:r>
            <a:r>
              <a:rPr lang="en">
                <a:solidFill>
                  <a:srgbClr val="000000"/>
                </a:solidFill>
              </a:rPr>
              <a:t>: Do not have to label data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Cons</a:t>
            </a:r>
            <a:r>
              <a:rPr lang="en">
                <a:solidFill>
                  <a:srgbClr val="000000"/>
                </a:solidFill>
              </a:rPr>
              <a:t>: Too noisy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350" y="2092925"/>
            <a:ext cx="5219449" cy="283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Extraction: Unsupervised Method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11700" y="1152475"/>
            <a:ext cx="8337300" cy="20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Build a KG by using the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00"/>
                </a:solidFill>
              </a:rPr>
              <a:t>Universal Schema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= relations of a seed KG (fixed-schema relations)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+ open-domain relations contained in a corpus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Matrix completion: fill in all empty values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48750"/>
            <a:ext cx="4755125" cy="22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625" y="2424025"/>
            <a:ext cx="3135875" cy="24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5792650" y="4809575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https://www.youtube.com/watch?v=ZspR5PZemcs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Knowledge Graph?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51975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Graph of knowledge!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Describes real world </a:t>
            </a:r>
            <a:r>
              <a:rPr b="1" lang="en" sz="1800">
                <a:solidFill>
                  <a:srgbClr val="000000"/>
                </a:solidFill>
              </a:rPr>
              <a:t>entities</a:t>
            </a:r>
            <a:r>
              <a:rPr lang="en" sz="1800">
                <a:solidFill>
                  <a:srgbClr val="000000"/>
                </a:solidFill>
              </a:rPr>
              <a:t> and their </a:t>
            </a:r>
            <a:r>
              <a:rPr b="1" lang="en" sz="1800">
                <a:solidFill>
                  <a:srgbClr val="000000"/>
                </a:solidFill>
              </a:rPr>
              <a:t>interrelations</a:t>
            </a:r>
            <a:r>
              <a:rPr lang="en" sz="1800">
                <a:solidFill>
                  <a:srgbClr val="000000"/>
                </a:solidFill>
              </a:rPr>
              <a:t>, organized in a graph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Motivation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Need a semantically structured way of representing information that is interpretable by computers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We are surrounded by entities that are connected by relationships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Graphs can be managed efficiently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525" y="1263800"/>
            <a:ext cx="3097574" cy="33050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7097400" y="4568865"/>
            <a:ext cx="204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(https://kgtutorial.github.io/)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50" y="1095175"/>
            <a:ext cx="4735399" cy="384537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5099150" y="1095175"/>
            <a:ext cx="37332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Decompose the large matrix into two small ones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Multiply the two matrices to approximate the original matrix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Because we have more columns (by universal schema), higher accuracy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Does not require distant supervision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0" t="6006"/>
          <a:stretch/>
        </p:blipFill>
        <p:spPr>
          <a:xfrm>
            <a:off x="387900" y="2223075"/>
            <a:ext cx="7572700" cy="28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OpenIE</a:t>
            </a:r>
            <a:endParaRPr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First successful open-source open domain IE system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Extraction of relation tuples from raw 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Schema-free:</a:t>
            </a:r>
            <a:r>
              <a:rPr lang="en">
                <a:solidFill>
                  <a:srgbClr val="000000"/>
                </a:solidFill>
              </a:rPr>
              <a:t> Relations not predefined; does not require specification of schema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25" y="2319650"/>
            <a:ext cx="6578152" cy="245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6175850" y="4779075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http://openie.allenai.org/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NELL (2010)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311700" y="1152475"/>
            <a:ext cx="3467700" cy="3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Never Ending Language Learning, developed at CMU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Constantly learning since 2010, extracting information from the Web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50 million candidate facts 3 million high-confidence facts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825" y="250575"/>
            <a:ext cx="4850349" cy="261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950" y="2392000"/>
            <a:ext cx="3866699" cy="25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7403900" y="4844175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http://rtw.ml.cmu.edu/rtw/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KG in Domain</a:t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Domain specific entity extraction can be more challenging 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Limited relation types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Less explicit mention of entity and relation types in text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Creating simple schema requires domain experts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445025"/>
            <a:ext cx="922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KG in Domain: Biomedical  </a:t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311700" y="1152475"/>
            <a:ext cx="8520600" cy="1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Unified Medical Language System</a:t>
            </a:r>
            <a:r>
              <a:rPr lang="en">
                <a:solidFill>
                  <a:schemeClr val="dk1"/>
                </a:solidFill>
              </a:rPr>
              <a:t> (1986)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Knowledge base with biomedical terminology and ontology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Metathesaurus</a:t>
            </a:r>
            <a:r>
              <a:rPr lang="en">
                <a:solidFill>
                  <a:schemeClr val="dk1"/>
                </a:solidFill>
              </a:rPr>
              <a:t>: 1 &gt; million biomedical concepts and 5 million concept names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Incorporates multiple controlled vocabulary and classification systems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2512375"/>
            <a:ext cx="4260300" cy="211010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4047850" y="2465275"/>
            <a:ext cx="4849800" cy="9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Semantic Network	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lang="en" sz="18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Semantic type: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organisms, anatomical structures, biologic function, chemicals, etc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lang="en" sz="18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Semantic relations: 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hierarchical (“isa”) + non-hierarchical (conceptual relation, physical relation, etc)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 → KG Construction</a:t>
            </a:r>
            <a:endParaRPr/>
          </a:p>
        </p:txBody>
      </p:sp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Form triples (head entity, relation, tail entity) 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(Melbourne, cityOf, Australia)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000000"/>
                </a:solidFill>
              </a:rPr>
              <a:t>Open/Closed world assumptions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Open</a:t>
            </a:r>
            <a:r>
              <a:rPr lang="en" sz="1800">
                <a:solidFill>
                  <a:srgbClr val="000000"/>
                </a:solidFill>
              </a:rPr>
              <a:t> World Assumptions: undefined triplet is interpreted as </a:t>
            </a:r>
            <a:r>
              <a:rPr b="1" lang="en" sz="1800">
                <a:solidFill>
                  <a:srgbClr val="000000"/>
                </a:solidFill>
              </a:rPr>
              <a:t>unknown</a:t>
            </a:r>
            <a:endParaRPr b="1"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Closed World Assumptions: undefined triplet is </a:t>
            </a:r>
            <a:r>
              <a:rPr lang="en" sz="1800">
                <a:solidFill>
                  <a:srgbClr val="000000"/>
                </a:solidFill>
              </a:rPr>
              <a:t>interpreted</a:t>
            </a:r>
            <a:r>
              <a:rPr lang="en" sz="1800">
                <a:solidFill>
                  <a:srgbClr val="000000"/>
                </a:solidFill>
              </a:rPr>
              <a:t> as </a:t>
            </a:r>
            <a:r>
              <a:rPr b="1" lang="en" sz="1800">
                <a:solidFill>
                  <a:srgbClr val="000000"/>
                </a:solidFill>
              </a:rPr>
              <a:t>false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Four main methods of construction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Curated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Collaborative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Automated Semi-structured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Automated Unstructured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Incorrect knowledge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Wrong label/relationship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Wring fact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Incomplete knowledge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Missing entities/relations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Limited entity and relation types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Inconsistent knowledge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Different labels for same entity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Different entities for same labels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Logic Networks (MLN)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311700" y="1152475"/>
            <a:ext cx="85206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Incorporate first-order ontological constraints and relation patterns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Treat rules as boolean, grounded into formulas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Rules: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00" y="2544025"/>
            <a:ext cx="7205874" cy="17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5891025" y="4244125"/>
            <a:ext cx="462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https://people.mpi-inf.mpg.de/~weikum/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Logic Networks (MLN)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311700" y="1152475"/>
            <a:ext cx="85206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 addition, we have a set of uncertain extracted knowledge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Joint probability distribution over knowledge graph facts, conditioned on the extractions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Attach weights to logical formulas → allow for soft constraints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Optimizing over distribution to find the best KG → NP hard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Approximate with a weighted maxSat solver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50" y="2282900"/>
            <a:ext cx="4154049" cy="6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Knowledge Graph?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519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Components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Node: entities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Labels: attributes, types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Edges: relationship between entities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Represented by </a:t>
            </a:r>
            <a:r>
              <a:rPr b="1" lang="en">
                <a:solidFill>
                  <a:srgbClr val="000000"/>
                </a:solidFill>
              </a:rPr>
              <a:t>SPO Triples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(John Lennon, memberOf, Beatles)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(Beatles, foundedIn, Liverpool)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525" y="1263800"/>
            <a:ext cx="3097574" cy="330507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7097400" y="4568865"/>
            <a:ext cx="204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(https://kgtutorial.github.io/)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Graph Completion</a:t>
            </a:r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311700" y="1152475"/>
            <a:ext cx="8520600" cy="3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Related to this is the task of filling in missing edges </a:t>
            </a:r>
            <a:r>
              <a:rPr b="1" lang="en">
                <a:solidFill>
                  <a:srgbClr val="000000"/>
                </a:solidFill>
              </a:rPr>
              <a:t>(Link Prediction)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Many KG’s are incomplete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What other methods are there?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00" y="2571752"/>
            <a:ext cx="3928309" cy="20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525" y="2519600"/>
            <a:ext cx="4081608" cy="22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/>
        </p:nvSpPr>
        <p:spPr>
          <a:xfrm>
            <a:off x="7377725" y="3447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(https://kgtutorial.github.io/)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Random Walk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GIven a query of entity and relation, perform random walk the KG → ends when reaching an appropriate goal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Path Ranking Algorithm (2010, Lao et al.)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Performs random walk on imperfect KG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Estimates transition probabilities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For each relation, learns parameters for paths through the KG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Locally grounded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25" y="3048275"/>
            <a:ext cx="5494449" cy="7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 Models: downside</a:t>
            </a:r>
            <a:endParaRPr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311700" y="1152475"/>
            <a:ext cx="8520600" cy="3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Limitation to logical relations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Manual design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Difficult to generalize unseen entities/relations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Computational Complexity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Often NP hard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More rules, more expensive inference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→ use</a:t>
            </a:r>
            <a:r>
              <a:rPr b="1" lang="en">
                <a:solidFill>
                  <a:srgbClr val="000000"/>
                </a:solidFill>
              </a:rPr>
              <a:t> Entity and Relation Embeddings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Can capture many relations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Learned from data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TransE: Translating Embeddings for Modeling Multi-relational Data</a:t>
            </a:r>
            <a:endParaRPr/>
          </a:p>
        </p:txBody>
      </p:sp>
      <p:sp>
        <p:nvSpPr>
          <p:cNvPr id="299" name="Google Shape;299;p45"/>
          <p:cNvSpPr txBox="1"/>
          <p:nvPr/>
        </p:nvSpPr>
        <p:spPr>
          <a:xfrm>
            <a:off x="552900" y="3212125"/>
            <a:ext cx="83892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Antoine Bordes, Nicolas Usunier, Alberto Garcia-Duran, Jason Weston, Oksana Yakhnenko. NIPS 2013.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354900" y="1152475"/>
            <a:ext cx="547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Simple but very powerful baseline model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Models relationships by interpreting them as translations operating on the low-dimensional embeddings of the entities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Similar to Word2Vec (Mikolov et al.)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Triplet (h, r, t) → all embeddings take values in R^k: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Want h + r </a:t>
            </a:r>
            <a:r>
              <a:rPr lang="en" sz="1800">
                <a:solidFill>
                  <a:srgbClr val="000000"/>
                </a:solidFill>
              </a:rPr>
              <a:t>≈ t when the relationship holds (t should be h+r’s nearest neighbor, far away otherwise)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05" name="Google Shape;30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 Translational Embedding</a:t>
            </a:r>
            <a:endParaRPr/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25" y="1152475"/>
            <a:ext cx="3093850" cy="37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6"/>
          <p:cNvSpPr txBox="1"/>
          <p:nvPr/>
        </p:nvSpPr>
        <p:spPr>
          <a:xfrm>
            <a:off x="2073475" y="4746600"/>
            <a:ext cx="3000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(https://kgtutorial.github.io/)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Given a training set of triplets (h, r, t), learn the vector embeddings of the entities and relationships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Simple distant-based scoring function that measures negative distance between  h+r and t: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Where score is expected to be large if (h, r, t) holds.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Sample corrupted triplets, which should receive low scores (and rank)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50" y="2667625"/>
            <a:ext cx="3465775" cy="4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625" y="4050550"/>
            <a:ext cx="5558424" cy="6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02" y="1218750"/>
            <a:ext cx="4290099" cy="328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8750"/>
            <a:ext cx="453600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 txBox="1"/>
          <p:nvPr/>
        </p:nvSpPr>
        <p:spPr>
          <a:xfrm>
            <a:off x="5336475" y="4733975"/>
            <a:ext cx="462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http://pyvandenbussche.info/2017/translating-embeddings-transe/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9" title="trans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88" y="0"/>
            <a:ext cx="68580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0" title="transe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WN: WordNet / FB: Freebase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Mean Rank: mean of predicted rank / Hits @10:  % in top ten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Filtered: remove from the list of corrupted triplets all the triplets that appear either in the training, validation or test set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50" y="2677425"/>
            <a:ext cx="8288351" cy="21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 txBox="1"/>
          <p:nvPr/>
        </p:nvSpPr>
        <p:spPr>
          <a:xfrm>
            <a:off x="1997400" y="4703625"/>
            <a:ext cx="71466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 relationships			1,345 relationships		23,382 relationships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slightly more complicated example: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175" y="950925"/>
            <a:ext cx="4918350" cy="40803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572000" y="4710900"/>
            <a:ext cx="4629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https://www.ambiverse.com/knowledge-graphs-encyclopaedias-for-machines/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47" name="Google Shape;34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Learning new relationships from few examples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00" y="1764700"/>
            <a:ext cx="8205349" cy="29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54" name="Google Shape;3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00" y="1152475"/>
            <a:ext cx="645016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0" name="Google Shape;36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Introduced a translational model for KG embeddings that represent hierarchical relationships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High scalability, works on large scale Freebase data (1M entities)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Significantly outperformed the SOTA methods on link prediction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366" name="Google Shape;36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TransH: Knowledge Graph Embedding by Translating on Hyperplanes. Zhen Wang, Jianwen Zhang, Jianlin Feng, Zheng Chen. AAAI 2014.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TransR &amp; CTransR: Learning Entity and Relation Embeddings for Knowledge Graph Completion. Yankai Lin, Zhiyuan Liu, Maosong Sun, Yang Liu, Xuan Zhu. AAAI 2015.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TransD: Knowledge Graph Embedding via Dynamic Mapping Matrix. Guoliang Ji, Shizhu He, Liheng Xu, Kang Liu, Jun Zhao. ACL 2015.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TransA: An Adaptive Approach for Knowledge Graph Embedding. Han Xiao, Minlie Huang, Hao Yu, Xiaoyan Zhu. arXiv 2015.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ConvE: </a:t>
            </a:r>
            <a:r>
              <a:rPr lang="en"/>
              <a:t>Convolutional 2D Knowledge Graph Embeddings </a:t>
            </a:r>
            <a:endParaRPr/>
          </a:p>
        </p:txBody>
      </p:sp>
      <p:sp>
        <p:nvSpPr>
          <p:cNvPr id="372" name="Google Shape;372;p56"/>
          <p:cNvSpPr txBox="1"/>
          <p:nvPr/>
        </p:nvSpPr>
        <p:spPr>
          <a:xfrm>
            <a:off x="570700" y="3182750"/>
            <a:ext cx="7771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Tim Dettmers, Pasquale Minervini, Pontus Stenetorp, Sebastian Riedel. AAAI 2018.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 Using CNN to find relations</a:t>
            </a:r>
            <a:endParaRPr/>
          </a:p>
        </p:txBody>
      </p:sp>
      <p:sp>
        <p:nvSpPr>
          <p:cNvPr id="378" name="Google Shape;37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First model applying CNN to KG embedding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Perform convolution over 2D reshaped embeddings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Related to graph convolutional network 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Relational GCN: generalization of GCNs developed for dealing with highly multi-relational data such as KGs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Scoring function (1-N)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9" name="Google Shape;3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00" y="3737950"/>
            <a:ext cx="6274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385" name="Google Shape;38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Single convolutional layer, a projection layer, and an inner product layer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0" y="2004375"/>
            <a:ext cx="8520598" cy="2457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Model</a:t>
            </a:r>
            <a:endParaRPr/>
          </a:p>
        </p:txBody>
      </p:sp>
      <p:sp>
        <p:nvSpPr>
          <p:cNvPr id="392" name="Google Shape;39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WN18 and FB15k have 94% and 81% test leakage as inverse relations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test triple (feline, hyponym, cat)  ⇆ training triple (cat, hypernym, feline)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Authors implemented a simple rule-based inverse model to address this issue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98" name="Google Shape;398;p60"/>
          <p:cNvSpPr txBox="1"/>
          <p:nvPr>
            <p:ph idx="1" type="body"/>
          </p:nvPr>
        </p:nvSpPr>
        <p:spPr>
          <a:xfrm>
            <a:off x="5419050" y="756150"/>
            <a:ext cx="37485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Datasets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99" name="Google Shape;3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50" y="2914300"/>
            <a:ext cx="5228774" cy="154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51" y="1153100"/>
            <a:ext cx="5273775" cy="164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000" y="3157800"/>
            <a:ext cx="3548999" cy="6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913" y="1473450"/>
            <a:ext cx="3330487" cy="11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311700" y="1152475"/>
            <a:ext cx="85206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ConvE is a link prediction model that uses 2D convolution over embeddings and multiple layers of non- linear features to model knowledge graphs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Reported test leakage where a simple rule-based model can produce good results on certain data sets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Reports SOTA on several modified datasets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Issues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ConvE focuses on the local relationships among different dimensional entries in each entity vector or relation vector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412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Google Knowledge Graph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https://developers.google.com/knowledge-graph/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Amazon Product Graph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Facebook Graph API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https://developers.facebook.com/docs/graph-api/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125" y="2990400"/>
            <a:ext cx="5229675" cy="20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4572000" y="1152475"/>
            <a:ext cx="44517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IBM Watson Discovery KG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/>
              <a:t>https://console.bluemix.net/docs/services/discovery/building-kg.html#watson-discovery-knowledge-graph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Microsoft Satori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 Knowledge Graph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ConvKB: A Novel Embedding Model for Knowledge Base Completion Based on Convolutional Neural Network </a:t>
            </a:r>
            <a:endParaRPr sz="2400"/>
          </a:p>
        </p:txBody>
      </p:sp>
      <p:sp>
        <p:nvSpPr>
          <p:cNvPr id="414" name="Google Shape;414;p62"/>
          <p:cNvSpPr txBox="1"/>
          <p:nvPr/>
        </p:nvSpPr>
        <p:spPr>
          <a:xfrm>
            <a:off x="510450" y="3182775"/>
            <a:ext cx="87921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Dai Quoc Nguyen, Tu Dinh Nguyen, Dat Quoc Nguyen, Dinh Phung. NAACL-HLT 2018.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 TransE + ConvE</a:t>
            </a:r>
            <a:endParaRPr/>
          </a:p>
        </p:txBody>
      </p:sp>
      <p:sp>
        <p:nvSpPr>
          <p:cNvPr id="420" name="Google Shape;420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Want to incorporate global relationships and transitional characteristics into the embeddings using CNN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Each triple (head entity, relation, tail entity) is represented as a 3-column matrix where each column vector represents an element of a triple.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1 × 3 filter is used to extract relationships between same dimensional entries of the embedding triple.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Scoring function: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1" name="Google Shape;4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00" y="3508225"/>
            <a:ext cx="4272548" cy="3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427" name="Google Shape;427;p64"/>
          <p:cNvSpPr txBox="1"/>
          <p:nvPr>
            <p:ph idx="1" type="body"/>
          </p:nvPr>
        </p:nvSpPr>
        <p:spPr>
          <a:xfrm>
            <a:off x="311700" y="1152475"/>
            <a:ext cx="47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Each entity or relation is associated with unique k dimensional embedding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Create k </a:t>
            </a:r>
            <a:r>
              <a:rPr lang="en">
                <a:solidFill>
                  <a:srgbClr val="000000"/>
                </a:solidFill>
              </a:rPr>
              <a:t>× </a:t>
            </a:r>
            <a:r>
              <a:rPr lang="en">
                <a:solidFill>
                  <a:srgbClr val="000000"/>
                </a:solidFill>
              </a:rPr>
              <a:t> 3 input matrix that is fed to the convolutional layer of shape 1 </a:t>
            </a:r>
            <a:r>
              <a:rPr lang="en">
                <a:solidFill>
                  <a:srgbClr val="000000"/>
                </a:solidFill>
              </a:rPr>
              <a:t>× </a:t>
            </a:r>
            <a:r>
              <a:rPr lang="en">
                <a:solidFill>
                  <a:srgbClr val="000000"/>
                </a:solidFill>
              </a:rPr>
              <a:t> 3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Produce different feature maps for each row of the input matrix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Concatenate into one feature vector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Produce a score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8" name="Google Shape;4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400" y="753651"/>
            <a:ext cx="3891975" cy="42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34" name="Google Shape;434;p65"/>
          <p:cNvSpPr txBox="1"/>
          <p:nvPr>
            <p:ph idx="1" type="body"/>
          </p:nvPr>
        </p:nvSpPr>
        <p:spPr>
          <a:xfrm>
            <a:off x="311700" y="1152475"/>
            <a:ext cx="346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25" y="1152475"/>
            <a:ext cx="6447549" cy="34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41" name="Google Shape;44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ConvKB applies the CNN to explore the global relationships among same dimensional entries of the entity and relation embeddings, so that it generalizes the transitional characteristics in the TransE.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</a:t>
            </a:r>
            <a:r>
              <a:rPr lang="en">
                <a:solidFill>
                  <a:srgbClr val="000000"/>
                </a:solidFill>
              </a:rPr>
              <a:t>btains better scores than ConvE on both datasets (except MRR on WN18RR and MR on FB15k-237)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Showed the promising future for embeddings methods that incorporate transitional characteristics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KG Embedding Models</a:t>
            </a:r>
            <a:endParaRPr/>
          </a:p>
        </p:txBody>
      </p:sp>
      <p:sp>
        <p:nvSpPr>
          <p:cNvPr id="447" name="Google Shape;447;p67"/>
          <p:cNvSpPr txBox="1"/>
          <p:nvPr>
            <p:ph idx="1" type="body"/>
          </p:nvPr>
        </p:nvSpPr>
        <p:spPr>
          <a:xfrm>
            <a:off x="311700" y="1152475"/>
            <a:ext cx="8930700" cy="3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Enhance embeddings</a:t>
            </a:r>
            <a:r>
              <a:rPr lang="en">
                <a:solidFill>
                  <a:srgbClr val="000000"/>
                </a:solidFill>
              </a:rPr>
              <a:t> by combining with other information: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u="sng">
                <a:solidFill>
                  <a:srgbClr val="000000"/>
                </a:solidFill>
              </a:rPr>
              <a:t>Entity Types</a:t>
            </a:r>
            <a:endParaRPr u="sng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TKRL: RL of Knowledge Graphs with Hierarchical Types (Xie et al. 2016)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First attempt to capture the hierarchical types information in KRL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u="sng">
                <a:solidFill>
                  <a:srgbClr val="000000"/>
                </a:solidFill>
              </a:rPr>
              <a:t>Textual Description</a:t>
            </a:r>
            <a:endParaRPr u="sng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DKRL: Representation Learning of KG with Entity Descriptions (Xie et al. 2017)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Takes advantages of entity descriptions to learn knowledge representations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u="sng">
                <a:solidFill>
                  <a:srgbClr val="000000"/>
                </a:solidFill>
              </a:rPr>
              <a:t>Logical Rules</a:t>
            </a:r>
            <a:endParaRPr u="sng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RUGE: Knowledge Graph Embedding with Iterative Guidance from Soft Rules (Guo et al. 2018)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Models interactions between embedding learning and logical inferenc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Applications: Question Answering</a:t>
            </a:r>
            <a:endParaRPr/>
          </a:p>
        </p:txBody>
      </p:sp>
      <p:sp>
        <p:nvSpPr>
          <p:cNvPr id="453" name="Google Shape;45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000000"/>
                </a:solidFill>
              </a:rPr>
              <a:t>KG Embeddings (such as ConvE) do well in one-hop reasoning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000000"/>
                </a:solidFill>
              </a:rPr>
              <a:t>Some questions require </a:t>
            </a:r>
            <a:r>
              <a:rPr b="1" lang="en">
                <a:solidFill>
                  <a:srgbClr val="000000"/>
                </a:solidFill>
              </a:rPr>
              <a:t>m</a:t>
            </a:r>
            <a:r>
              <a:rPr b="1" lang="en">
                <a:solidFill>
                  <a:srgbClr val="000000"/>
                </a:solidFill>
              </a:rPr>
              <a:t>ulti-hop reasoning</a:t>
            </a:r>
            <a:endParaRPr b="1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The actor of Ruby Cairo also starred in which films?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Ruby Cairo (1992) → Andie MacDowell → Green Card(1990)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Incomplete KG produces false negatives that hindures multi-hop reasoning</a:t>
            </a:r>
            <a:endParaRPr>
              <a:solidFill>
                <a:srgbClr val="000000"/>
              </a:solidFill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→ </a:t>
            </a:r>
            <a:r>
              <a:rPr lang="en" sz="1800">
                <a:solidFill>
                  <a:srgbClr val="000000"/>
                </a:solidFill>
              </a:rPr>
              <a:t>Reinforcement Learning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Soft rewards: Estimate the presence of unobserved facts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Applications</a:t>
            </a:r>
            <a:endParaRPr/>
          </a:p>
        </p:txBody>
      </p:sp>
      <p:sp>
        <p:nvSpPr>
          <p:cNvPr id="459" name="Google Shape;459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Semantic Search and Ranking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Enhance search results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Enable predictive searching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Recommender Systems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Combine user-item interactions with auxiliary information about user/item contained in the KG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Research</a:t>
            </a:r>
            <a:endParaRPr/>
          </a:p>
        </p:txBody>
      </p:sp>
      <p:sp>
        <p:nvSpPr>
          <p:cNvPr id="465" name="Google Shape;465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Going beyond facts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Event frame: how, when, and where?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Process: larger structure, sequence of events (e.g. Photosynthesis)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Multi-Modal Information Extraction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NEIL: Extracting Visual Knowledge from Web Data (CMU)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WebChild: Text + Images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466" name="Google Shape;4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75" y="2821875"/>
            <a:ext cx="3297048" cy="2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472" name="Google Shape;472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Which NLP tasks benefit from the improvement of knowledge graphs?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There are many approaches to knowledge graph embedding (TransE, ConvE, ConvKB</a:t>
            </a:r>
            <a:r>
              <a:rPr lang="en">
                <a:solidFill>
                  <a:srgbClr val="000000"/>
                </a:solidFill>
              </a:rPr>
              <a:t>...</a:t>
            </a:r>
            <a:r>
              <a:rPr lang="en">
                <a:solidFill>
                  <a:srgbClr val="000000"/>
                </a:solidFill>
              </a:rPr>
              <a:t>), what other methods can you think of?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By its nature of construction, a typical knowledge graph is biased towards including frequently occurring entities and relations. How can you control the biased growth of knowledge graphs?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What other downstream applications (NLP task or commercial usage) of knowledge graphs might be interesting to look into?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Knowledge Graph (2012)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570 million entities and 18 billion facts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Predictively complete entities in search box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Enrich search results with semantically structured summaries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Provide links to related entities in exploratory search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Freebase</a:t>
            </a:r>
            <a:r>
              <a:rPr lang="en">
                <a:solidFill>
                  <a:srgbClr val="000000"/>
                </a:solidFill>
              </a:rPr>
              <a:t> (2007)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Collaborative Knowledge Base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Allowed end-users to contribute to the KG by editing structured 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Harvested knowledge from structured data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Sources: Wikipedia, MusicBrainz, etc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Acquired by Google in 2010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100" y="4253600"/>
            <a:ext cx="2530800" cy="4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Knowledge Graph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5" y="1017725"/>
            <a:ext cx="7025547" cy="39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7725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Knowledge </a:t>
            </a:r>
            <a:r>
              <a:rPr lang="en">
                <a:solidFill>
                  <a:srgbClr val="FF0000"/>
                </a:solidFill>
              </a:rPr>
              <a:t>Extraction</a:t>
            </a:r>
            <a:endParaRPr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NER, relation extraction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Knowledge Graph </a:t>
            </a:r>
            <a:r>
              <a:rPr lang="en">
                <a:solidFill>
                  <a:srgbClr val="FF0000"/>
                </a:solidFill>
              </a:rPr>
              <a:t>Construction</a:t>
            </a:r>
            <a:endParaRPr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Probabilistic models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Knowledge Graph </a:t>
            </a:r>
            <a:r>
              <a:rPr lang="en">
                <a:solidFill>
                  <a:srgbClr val="FF0000"/>
                </a:solidFill>
              </a:rPr>
              <a:t>Completion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Entity and relation embedding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Knowledge Graph Querying and Applications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Recommender systems, q</a:t>
            </a:r>
            <a:r>
              <a:rPr lang="en" sz="1800">
                <a:solidFill>
                  <a:srgbClr val="000000"/>
                </a:solidFill>
              </a:rPr>
              <a:t>uestion answering...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Extraction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394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Source of Knowledge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Structured Text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Unstructured Text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Images/Videos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438075" y="1152475"/>
            <a:ext cx="4394100" cy="4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Main questions:</a:t>
            </a:r>
            <a:endParaRPr sz="1800" u="sng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Who are the entities?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Named Entity Recognition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their attributes?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NER, relation extraction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are they related?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Relation Extraction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75" y="2685700"/>
            <a:ext cx="3224024" cy="12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651" y="2142695"/>
            <a:ext cx="1265674" cy="282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850" y="3429600"/>
            <a:ext cx="1916225" cy="161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